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9"/>
    <a:srgbClr val="F2F2F2"/>
    <a:srgbClr val="8888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DD0B5-957B-4D13-95A4-4D52E369DE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E13DBA-27D8-459B-BCD3-CC6686EE02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3CDD67-2BAD-4AB7-9C16-56F7C7746891}"/>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ED801401-C93F-4C1D-B9D6-98561D9B79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146829-1B04-446D-BDD7-48A3D3115510}"/>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2752578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9374-DBBD-49FE-B999-834C0BAA5E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8B096F-6BA6-4691-8A2F-A6EFB5FD014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6E6EA-765B-4093-92C1-4D61A0315DE5}"/>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7C454C72-8A78-4A48-BD67-7307078F25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B7D61-E442-4D37-9D34-0E3BD22D81D6}"/>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673919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4AA963-229A-4DB0-848F-6EADB58E7D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F798D2-D0BA-4D4C-9363-64B2C4F8D2F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81ED5-CB1B-4CE8-8C31-6298447C3D7B}"/>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B113D2C8-1C46-469E-A9B4-D012E6C6B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DA5B0B-B222-4FB2-AD87-E33B73B8F4C3}"/>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3122630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BE467-8D37-494D-BBAF-6AB403CDA5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BBEBB6-D5E3-4196-AD63-0D38A05A3A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975379-3E36-46CF-A878-845D5178E2B0}"/>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A25AE187-D321-4A65-A6AD-5829BABC2A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C3422-6FB6-4238-B178-4721E8B1B5BF}"/>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191911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E2A82-1C80-4D3B-A104-6D2FC1EA6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293F03-9618-4A71-8521-6BD9E366AB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1519E28-892D-4C4E-A2ED-21E3F105CD34}"/>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4254A189-AB0D-4604-A03B-E23B5E488C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1CDACE-6D2E-470E-B7F0-A183E82EA7F8}"/>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305315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056C8-1770-42BE-B2F7-EFACE92F5A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4F2D7F-6001-47F7-9D13-5B06082B3AB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C35C0C-DE2B-4A39-A37B-F75A54294D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F1DD0E-9358-4D4C-BF5F-07E548BFEE67}"/>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6" name="Footer Placeholder 5">
            <a:extLst>
              <a:ext uri="{FF2B5EF4-FFF2-40B4-BE49-F238E27FC236}">
                <a16:creationId xmlns:a16="http://schemas.microsoft.com/office/drawing/2014/main" id="{E0DC32BD-985C-47F0-89A1-1D606F2AC5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9DD237-14E1-44F6-B5D7-E30401175709}"/>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3749926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2A3BC-AB2E-48DC-84A1-8CE2D633B3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FCC8A7-9BDC-42F6-AFC0-69DA8C7D7D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A37D185-71F0-40A3-9A86-E41E1D3E8DD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8CEAE1-6C0C-49C1-9D05-FFEF5986E3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2872AB4-42D7-48C3-BACD-B1ABBA2205A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2730A6-1182-409F-BD34-27D205BD0F13}"/>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8" name="Footer Placeholder 7">
            <a:extLst>
              <a:ext uri="{FF2B5EF4-FFF2-40B4-BE49-F238E27FC236}">
                <a16:creationId xmlns:a16="http://schemas.microsoft.com/office/drawing/2014/main" id="{354F4CF0-B448-4D76-841A-757C65256D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41DB93-9414-4C3B-8AA3-167808F024C8}"/>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1069992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04BD-499C-4938-BFDA-AE4E6A696B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3E1DA4-0840-46C1-9401-376C0982FB08}"/>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4" name="Footer Placeholder 3">
            <a:extLst>
              <a:ext uri="{FF2B5EF4-FFF2-40B4-BE49-F238E27FC236}">
                <a16:creationId xmlns:a16="http://schemas.microsoft.com/office/drawing/2014/main" id="{FA2C9F4D-DFE6-42E5-A72C-9734A3F5FD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03AFD2-0742-402E-AFBA-11F025334E1D}"/>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3546858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D4CC54-0E80-4B45-87B9-530568730965}"/>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3" name="Footer Placeholder 2">
            <a:extLst>
              <a:ext uri="{FF2B5EF4-FFF2-40B4-BE49-F238E27FC236}">
                <a16:creationId xmlns:a16="http://schemas.microsoft.com/office/drawing/2014/main" id="{C2A75202-1578-4F83-803B-161608C5B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75BE24-2782-4C41-92EE-C6ADA61FE71A}"/>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2082847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18586-F05D-4F58-A01C-804795AA3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531787-4567-4D29-ABF2-F1150FC36E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3A14EB-B772-47AE-93AA-CAA8CCC646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428B5F-4DA4-402F-B770-C4EBD0F6DEB5}"/>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6" name="Footer Placeholder 5">
            <a:extLst>
              <a:ext uri="{FF2B5EF4-FFF2-40B4-BE49-F238E27FC236}">
                <a16:creationId xmlns:a16="http://schemas.microsoft.com/office/drawing/2014/main" id="{7F36B7E1-4764-4DA6-8140-683CB6D7D6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15BBDC-44AE-4CA4-8B17-0291D205E99C}"/>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1861680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76C4D-07F8-4E66-8CDD-765F888623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F39F7D-341F-4ACD-830F-796EF3F4C0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6267FC-C396-438A-B096-E997B1726A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D941E0B-DE20-42BE-993C-6195314F8AF2}"/>
              </a:ext>
            </a:extLst>
          </p:cNvPr>
          <p:cNvSpPr>
            <a:spLocks noGrp="1"/>
          </p:cNvSpPr>
          <p:nvPr>
            <p:ph type="dt" sz="half" idx="10"/>
          </p:nvPr>
        </p:nvSpPr>
        <p:spPr/>
        <p:txBody>
          <a:bodyPr/>
          <a:lstStyle/>
          <a:p>
            <a:fld id="{BD56424D-2878-478D-9358-74113DC07EF1}" type="datetimeFigureOut">
              <a:rPr lang="en-US" smtClean="0"/>
              <a:t>8/18/2023</a:t>
            </a:fld>
            <a:endParaRPr lang="en-US"/>
          </a:p>
        </p:txBody>
      </p:sp>
      <p:sp>
        <p:nvSpPr>
          <p:cNvPr id="6" name="Footer Placeholder 5">
            <a:extLst>
              <a:ext uri="{FF2B5EF4-FFF2-40B4-BE49-F238E27FC236}">
                <a16:creationId xmlns:a16="http://schemas.microsoft.com/office/drawing/2014/main" id="{494746F6-4D81-4A8F-998C-5CDD221D3C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780F3B-265B-41D6-9ED1-8557242813F6}"/>
              </a:ext>
            </a:extLst>
          </p:cNvPr>
          <p:cNvSpPr>
            <a:spLocks noGrp="1"/>
          </p:cNvSpPr>
          <p:nvPr>
            <p:ph type="sldNum" sz="quarter" idx="12"/>
          </p:nvPr>
        </p:nvSpPr>
        <p:spPr/>
        <p:txBody>
          <a:bodyPr/>
          <a:lstStyle/>
          <a:p>
            <a:fld id="{1B94D98E-02EC-46B9-B603-7B4486C6629D}" type="slidenum">
              <a:rPr lang="en-US" smtClean="0"/>
              <a:t>‹#›</a:t>
            </a:fld>
            <a:endParaRPr lang="en-US"/>
          </a:p>
        </p:txBody>
      </p:sp>
    </p:spTree>
    <p:extLst>
      <p:ext uri="{BB962C8B-B14F-4D97-AF65-F5344CB8AC3E}">
        <p14:creationId xmlns:p14="http://schemas.microsoft.com/office/powerpoint/2010/main" val="2222513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E533C2-9F07-4F04-AC47-75BF56AFE1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E7327B-F4C5-4224-9345-C4D8C5062F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895282-7F70-48DB-803C-19AEA1040C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56424D-2878-478D-9358-74113DC07EF1}" type="datetimeFigureOut">
              <a:rPr lang="en-US" smtClean="0"/>
              <a:t>8/18/2023</a:t>
            </a:fld>
            <a:endParaRPr lang="en-US"/>
          </a:p>
        </p:txBody>
      </p:sp>
      <p:sp>
        <p:nvSpPr>
          <p:cNvPr id="5" name="Footer Placeholder 4">
            <a:extLst>
              <a:ext uri="{FF2B5EF4-FFF2-40B4-BE49-F238E27FC236}">
                <a16:creationId xmlns:a16="http://schemas.microsoft.com/office/drawing/2014/main" id="{33B372FC-5E1F-49C3-9F1D-168479871A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4ED8EBF-D03B-4916-BCD5-CB1A22AA2E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94D98E-02EC-46B9-B603-7B4486C6629D}" type="slidenum">
              <a:rPr lang="en-US" smtClean="0"/>
              <a:t>‹#›</a:t>
            </a:fld>
            <a:endParaRPr lang="en-US"/>
          </a:p>
        </p:txBody>
      </p:sp>
    </p:spTree>
    <p:extLst>
      <p:ext uri="{BB962C8B-B14F-4D97-AF65-F5344CB8AC3E}">
        <p14:creationId xmlns:p14="http://schemas.microsoft.com/office/powerpoint/2010/main" val="13191093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3D4A3B96-656B-4701-B0D4-3DAF032D0A9A}"/>
              </a:ext>
            </a:extLst>
          </p:cNvPr>
          <p:cNvPicPr>
            <a:picLocks noChangeAspect="1"/>
          </p:cNvPicPr>
          <p:nvPr/>
        </p:nvPicPr>
        <p:blipFill>
          <a:blip r:embed="rId2">
            <a:clrChange>
              <a:clrFrom>
                <a:srgbClr val="000000">
                  <a:alpha val="0"/>
                </a:srgbClr>
              </a:clrFrom>
              <a:clrTo>
                <a:srgbClr val="000000">
                  <a:alpha val="0"/>
                </a:srgbClr>
              </a:clrTo>
            </a:clrChange>
            <a:duotone>
              <a:schemeClr val="bg2">
                <a:shade val="45000"/>
                <a:satMod val="135000"/>
              </a:schemeClr>
              <a:prstClr val="white"/>
            </a:duotone>
            <a:extLst>
              <a:ext uri="{BEBA8EAE-BF5A-486C-A8C5-ECC9F3942E4B}">
                <a14:imgProps xmlns:a14="http://schemas.microsoft.com/office/drawing/2010/main">
                  <a14:imgLayer r:embed="rId3">
                    <a14:imgEffect>
                      <a14:saturation sat="208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CDCE5627-87F4-4FAF-BCA6-7B54527E28BC}"/>
              </a:ext>
            </a:extLst>
          </p:cNvPr>
          <p:cNvSpPr>
            <a:spLocks noGrp="1"/>
          </p:cNvSpPr>
          <p:nvPr>
            <p:ph type="title"/>
          </p:nvPr>
        </p:nvSpPr>
        <p:spPr>
          <a:xfrm>
            <a:off x="5140323" y="181991"/>
            <a:ext cx="6529670" cy="530225"/>
          </a:xfrm>
        </p:spPr>
        <p:txBody>
          <a:bodyPr>
            <a:normAutofit fontScale="90000"/>
          </a:bodyPr>
          <a:lstStyle/>
          <a:p>
            <a:pPr algn="r"/>
            <a:r>
              <a:rPr lang="en-US" dirty="0"/>
              <a:t>Pellet sorter</a:t>
            </a:r>
          </a:p>
        </p:txBody>
      </p:sp>
      <p:sp>
        <p:nvSpPr>
          <p:cNvPr id="4" name="Text Placeholder 3">
            <a:extLst>
              <a:ext uri="{FF2B5EF4-FFF2-40B4-BE49-F238E27FC236}">
                <a16:creationId xmlns:a16="http://schemas.microsoft.com/office/drawing/2014/main" id="{BBE3864B-9C8B-4098-83CE-F66AB7A42FDF}"/>
              </a:ext>
            </a:extLst>
          </p:cNvPr>
          <p:cNvSpPr>
            <a:spLocks noGrp="1"/>
          </p:cNvSpPr>
          <p:nvPr>
            <p:ph type="body" sz="half" idx="2"/>
          </p:nvPr>
        </p:nvSpPr>
        <p:spPr>
          <a:xfrm>
            <a:off x="6095999" y="711278"/>
            <a:ext cx="6051765" cy="3390206"/>
          </a:xfrm>
        </p:spPr>
        <p:txBody>
          <a:bodyPr/>
          <a:lstStyle/>
          <a:p>
            <a:pPr marL="285750" indent="-285750">
              <a:buFont typeface="Arial" panose="020B0604020202020204" pitchFamily="34" charset="0"/>
              <a:buChar char="•"/>
            </a:pPr>
            <a:r>
              <a:rPr lang="en-US" dirty="0"/>
              <a:t>Two-jointed articulated tube that allows for the distribution of pellets into standard cups on a tray, according to their composition, effectively automating the output of the extrusion process.</a:t>
            </a:r>
          </a:p>
          <a:p>
            <a:pPr marL="285750" indent="-285750">
              <a:buFont typeface="Arial" panose="020B0604020202020204" pitchFamily="34" charset="0"/>
              <a:buChar char="•"/>
            </a:pPr>
            <a:r>
              <a:rPr lang="en-US" dirty="0"/>
              <a:t>Using an Arduino microcontroller, connected by serial to Python. Inverse Kinematics (with the </a:t>
            </a:r>
            <a:r>
              <a:rPr lang="en-US" dirty="0" err="1"/>
              <a:t>IKPy</a:t>
            </a:r>
            <a:r>
              <a:rPr lang="en-US" dirty="0"/>
              <a:t> library) enable the nozzle to reach every point on the plane, making the design compatible with any tray and cup layout.</a:t>
            </a:r>
          </a:p>
          <a:p>
            <a:pPr marL="285750" indent="-285750">
              <a:buFont typeface="Arial" panose="020B0604020202020204" pitchFamily="34" charset="0"/>
              <a:buChar char="•"/>
            </a:pPr>
            <a:r>
              <a:rPr lang="en-US" dirty="0"/>
              <a:t>Scale connected by serial, permitting the individual measurement of each cup’s fill level. When full, the valve closes and the tube pivots to the next available one, taring the balance in the process.</a:t>
            </a:r>
          </a:p>
          <a:p>
            <a:pPr marL="285750" indent="-285750">
              <a:buFont typeface="Arial" panose="020B0604020202020204" pitchFamily="34" charset="0"/>
              <a:buChar char="•"/>
            </a:pPr>
            <a:r>
              <a:rPr lang="en-US" dirty="0"/>
              <a:t>With Data Classes, the Python script can track and account for any variations in the location of the trays, the layout of their slots and their occupancy state, as well as the contents of each cup.</a:t>
            </a:r>
          </a:p>
        </p:txBody>
      </p:sp>
      <p:pic>
        <p:nvPicPr>
          <p:cNvPr id="8" name="Picture 7">
            <a:extLst>
              <a:ext uri="{FF2B5EF4-FFF2-40B4-BE49-F238E27FC236}">
                <a16:creationId xmlns:a16="http://schemas.microsoft.com/office/drawing/2014/main" id="{CC7E6B68-211F-4F3F-9EAC-8F0CCC23D1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65" y="2179468"/>
            <a:ext cx="4678532" cy="4678532"/>
          </a:xfrm>
          <a:prstGeom prst="rect">
            <a:avLst/>
          </a:prstGeom>
        </p:spPr>
      </p:pic>
      <p:pic>
        <p:nvPicPr>
          <p:cNvPr id="10" name="Picture 9">
            <a:extLst>
              <a:ext uri="{FF2B5EF4-FFF2-40B4-BE49-F238E27FC236}">
                <a16:creationId xmlns:a16="http://schemas.microsoft.com/office/drawing/2014/main" id="{0831C933-94A0-4A39-A08B-64DC4121B3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07132" y="4591976"/>
            <a:ext cx="3021365" cy="2266024"/>
          </a:xfrm>
          <a:prstGeom prst="rect">
            <a:avLst/>
          </a:prstGeom>
        </p:spPr>
      </p:pic>
      <p:pic>
        <p:nvPicPr>
          <p:cNvPr id="14" name="Picture 13">
            <a:extLst>
              <a:ext uri="{FF2B5EF4-FFF2-40B4-BE49-F238E27FC236}">
                <a16:creationId xmlns:a16="http://schemas.microsoft.com/office/drawing/2014/main" id="{638FBBB1-137D-4292-85CE-AB2CE63140E5}"/>
              </a:ext>
            </a:extLst>
          </p:cNvPr>
          <p:cNvPicPr>
            <a:picLocks noChangeAspect="1"/>
          </p:cNvPicPr>
          <p:nvPr/>
        </p:nvPicPr>
        <p:blipFill rotWithShape="1">
          <a:blip r:embed="rId6">
            <a:extLst>
              <a:ext uri="{28A0092B-C50C-407E-A947-70E740481C1C}">
                <a14:useLocalDpi xmlns:a14="http://schemas.microsoft.com/office/drawing/2010/main" val="0"/>
              </a:ext>
            </a:extLst>
          </a:blip>
          <a:srcRect l="20689" r="34693"/>
          <a:stretch/>
        </p:blipFill>
        <p:spPr>
          <a:xfrm>
            <a:off x="4216893" y="1641586"/>
            <a:ext cx="1711604" cy="2877148"/>
          </a:xfrm>
          <a:prstGeom prst="rect">
            <a:avLst/>
          </a:prstGeom>
        </p:spPr>
      </p:pic>
      <p:pic>
        <p:nvPicPr>
          <p:cNvPr id="12" name="Picture 11">
            <a:extLst>
              <a:ext uri="{FF2B5EF4-FFF2-40B4-BE49-F238E27FC236}">
                <a16:creationId xmlns:a16="http://schemas.microsoft.com/office/drawing/2014/main" id="{0A2B6D82-8BE5-4F4C-B432-BE5A649435E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236" y="12228"/>
            <a:ext cx="5192696" cy="5192696"/>
          </a:xfrm>
          <a:prstGeom prst="rect">
            <a:avLst/>
          </a:prstGeom>
        </p:spPr>
      </p:pic>
      <p:pic>
        <p:nvPicPr>
          <p:cNvPr id="16" name="Picture 15">
            <a:extLst>
              <a:ext uri="{FF2B5EF4-FFF2-40B4-BE49-F238E27FC236}">
                <a16:creationId xmlns:a16="http://schemas.microsoft.com/office/drawing/2014/main" id="{E7E590EA-50A6-4E67-AF2C-A4BEAFF49D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25206" y="496279"/>
            <a:ext cx="1848762" cy="1386572"/>
          </a:xfrm>
          <a:prstGeom prst="rect">
            <a:avLst/>
          </a:prstGeom>
        </p:spPr>
      </p:pic>
      <p:cxnSp>
        <p:nvCxnSpPr>
          <p:cNvPr id="18" name="Straight Connector 17">
            <a:extLst>
              <a:ext uri="{FF2B5EF4-FFF2-40B4-BE49-F238E27FC236}">
                <a16:creationId xmlns:a16="http://schemas.microsoft.com/office/drawing/2014/main" id="{CA14B5EB-221F-40FB-A5D8-B2D48323A0D8}"/>
              </a:ext>
            </a:extLst>
          </p:cNvPr>
          <p:cNvCxnSpPr>
            <a:cxnSpLocks/>
          </p:cNvCxnSpPr>
          <p:nvPr/>
        </p:nvCxnSpPr>
        <p:spPr>
          <a:xfrm>
            <a:off x="2343705" y="727969"/>
            <a:ext cx="443883" cy="62144"/>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BB322B6D-E054-4D9E-8064-7407CE6D9464}"/>
              </a:ext>
            </a:extLst>
          </p:cNvPr>
          <p:cNvCxnSpPr>
            <a:cxnSpLocks/>
          </p:cNvCxnSpPr>
          <p:nvPr/>
        </p:nvCxnSpPr>
        <p:spPr>
          <a:xfrm>
            <a:off x="2640584" y="1944210"/>
            <a:ext cx="2082184" cy="945527"/>
          </a:xfrm>
          <a:prstGeom prst="line">
            <a:avLst/>
          </a:prstGeom>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A159C0E1-950F-4D5D-B9B9-B77BDD882C1A}"/>
              </a:ext>
            </a:extLst>
          </p:cNvPr>
          <p:cNvSpPr txBox="1"/>
          <p:nvPr/>
        </p:nvSpPr>
        <p:spPr>
          <a:xfrm>
            <a:off x="2956087" y="188502"/>
            <a:ext cx="996313" cy="307777"/>
          </a:xfrm>
          <a:prstGeom prst="rect">
            <a:avLst/>
          </a:prstGeom>
          <a:noFill/>
        </p:spPr>
        <p:txBody>
          <a:bodyPr wrap="square" rtlCol="0">
            <a:spAutoFit/>
          </a:bodyPr>
          <a:lstStyle/>
          <a:p>
            <a:pPr algn="ctr"/>
            <a:r>
              <a:rPr lang="en-US" sz="1400" dirty="0"/>
              <a:t>Top mount</a:t>
            </a:r>
          </a:p>
        </p:txBody>
      </p:sp>
      <p:sp>
        <p:nvSpPr>
          <p:cNvPr id="30" name="TextBox 29">
            <a:extLst>
              <a:ext uri="{FF2B5EF4-FFF2-40B4-BE49-F238E27FC236}">
                <a16:creationId xmlns:a16="http://schemas.microsoft.com/office/drawing/2014/main" id="{9A812B19-1676-49A4-8389-F83338AFC3F5}"/>
              </a:ext>
            </a:extLst>
          </p:cNvPr>
          <p:cNvSpPr txBox="1"/>
          <p:nvPr/>
        </p:nvSpPr>
        <p:spPr>
          <a:xfrm>
            <a:off x="4718686" y="1331233"/>
            <a:ext cx="996313" cy="307777"/>
          </a:xfrm>
          <a:prstGeom prst="rect">
            <a:avLst/>
          </a:prstGeom>
          <a:noFill/>
        </p:spPr>
        <p:txBody>
          <a:bodyPr wrap="square" rtlCol="0">
            <a:spAutoFit/>
          </a:bodyPr>
          <a:lstStyle/>
          <a:p>
            <a:pPr algn="ctr"/>
            <a:r>
              <a:rPr lang="en-US" sz="1400" dirty="0"/>
              <a:t>Valve</a:t>
            </a:r>
          </a:p>
        </p:txBody>
      </p:sp>
      <p:sp>
        <p:nvSpPr>
          <p:cNvPr id="31" name="TextBox 30">
            <a:extLst>
              <a:ext uri="{FF2B5EF4-FFF2-40B4-BE49-F238E27FC236}">
                <a16:creationId xmlns:a16="http://schemas.microsoft.com/office/drawing/2014/main" id="{C611E936-86BD-4228-8012-3306306F796A}"/>
              </a:ext>
            </a:extLst>
          </p:cNvPr>
          <p:cNvSpPr txBox="1"/>
          <p:nvPr/>
        </p:nvSpPr>
        <p:spPr>
          <a:xfrm>
            <a:off x="1164870" y="3121223"/>
            <a:ext cx="996313" cy="307777"/>
          </a:xfrm>
          <a:prstGeom prst="rect">
            <a:avLst/>
          </a:prstGeom>
          <a:noFill/>
        </p:spPr>
        <p:txBody>
          <a:bodyPr wrap="square" rtlCol="0">
            <a:spAutoFit/>
          </a:bodyPr>
          <a:lstStyle/>
          <a:p>
            <a:pPr algn="ctr"/>
            <a:r>
              <a:rPr lang="en-US" sz="1400" dirty="0"/>
              <a:t>Pelletizer</a:t>
            </a:r>
          </a:p>
        </p:txBody>
      </p:sp>
      <p:sp>
        <p:nvSpPr>
          <p:cNvPr id="32" name="TextBox 31">
            <a:extLst>
              <a:ext uri="{FF2B5EF4-FFF2-40B4-BE49-F238E27FC236}">
                <a16:creationId xmlns:a16="http://schemas.microsoft.com/office/drawing/2014/main" id="{9116BABE-133D-4D77-BE4C-8EA9F7EB742F}"/>
              </a:ext>
            </a:extLst>
          </p:cNvPr>
          <p:cNvSpPr txBox="1"/>
          <p:nvPr/>
        </p:nvSpPr>
        <p:spPr>
          <a:xfrm>
            <a:off x="1119952" y="6217701"/>
            <a:ext cx="1086148" cy="307777"/>
          </a:xfrm>
          <a:prstGeom prst="rect">
            <a:avLst/>
          </a:prstGeom>
          <a:noFill/>
        </p:spPr>
        <p:txBody>
          <a:bodyPr wrap="square" rtlCol="0">
            <a:spAutoFit/>
          </a:bodyPr>
          <a:lstStyle/>
          <a:p>
            <a:pPr algn="ctr"/>
            <a:r>
              <a:rPr lang="en-US" sz="1400" dirty="0"/>
              <a:t>Scale</a:t>
            </a:r>
          </a:p>
        </p:txBody>
      </p:sp>
      <p:pic>
        <p:nvPicPr>
          <p:cNvPr id="38" name="Picture 37">
            <a:extLst>
              <a:ext uri="{FF2B5EF4-FFF2-40B4-BE49-F238E27FC236}">
                <a16:creationId xmlns:a16="http://schemas.microsoft.com/office/drawing/2014/main" id="{90DCCEDE-C4AD-4FA3-B960-9CBD6C74597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00959" y="4025390"/>
            <a:ext cx="2765278" cy="2650619"/>
          </a:xfrm>
          <a:prstGeom prst="rect">
            <a:avLst/>
          </a:prstGeom>
        </p:spPr>
      </p:pic>
    </p:spTree>
    <p:extLst>
      <p:ext uri="{BB962C8B-B14F-4D97-AF65-F5344CB8AC3E}">
        <p14:creationId xmlns:p14="http://schemas.microsoft.com/office/powerpoint/2010/main" val="892430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157</Words>
  <Application>Microsoft Office PowerPoint</Application>
  <PresentationFormat>Widescreen</PresentationFormat>
  <Paragraphs>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Pellet sorter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Jorge Javier Ilarraza Zuazo</dc:creator>
  <cp:lastModifiedBy>Jorge Javier Ilarraza Zuazo</cp:lastModifiedBy>
  <cp:revision>8</cp:revision>
  <dcterms:created xsi:type="dcterms:W3CDTF">2023-08-18T06:59:30Z</dcterms:created>
  <dcterms:modified xsi:type="dcterms:W3CDTF">2023-08-18T08:16:44Z</dcterms:modified>
</cp:coreProperties>
</file>

<file path=docProps/thumbnail.jpeg>
</file>